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5" r:id="rId3"/>
    <p:sldId id="276" r:id="rId4"/>
    <p:sldId id="274" r:id="rId5"/>
    <p:sldId id="298" r:id="rId6"/>
    <p:sldId id="277" r:id="rId7"/>
    <p:sldId id="297" r:id="rId8"/>
    <p:sldId id="278" r:id="rId9"/>
    <p:sldId id="279" r:id="rId10"/>
    <p:sldId id="280" r:id="rId11"/>
    <p:sldId id="281" r:id="rId12"/>
    <p:sldId id="299" r:id="rId13"/>
    <p:sldId id="283" r:id="rId14"/>
    <p:sldId id="286" r:id="rId15"/>
    <p:sldId id="273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7" r:id="rId24"/>
    <p:sldId id="268" r:id="rId25"/>
    <p:sldId id="266" r:id="rId26"/>
    <p:sldId id="265" r:id="rId27"/>
    <p:sldId id="270" r:id="rId28"/>
    <p:sldId id="287" r:id="rId29"/>
    <p:sldId id="269" r:id="rId30"/>
    <p:sldId id="271" r:id="rId31"/>
    <p:sldId id="284" r:id="rId32"/>
    <p:sldId id="285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A202F-4299-479C-B15E-F143261314E2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C122-6047-4DF2-B658-83EED2B0EF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6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C122-6047-4DF2-B658-83EED2B0EF1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03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2C122-6047-4DF2-B658-83EED2B0EF1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72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0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5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5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41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8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44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7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5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110C-44BF-413A-8FA8-51FBC9510905}" type="datetimeFigureOut">
              <a:rPr lang="ru-RU" smtClean="0"/>
              <a:t>02.10.2024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1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mp"/><Relationship Id="rId4" Type="http://schemas.openxmlformats.org/officeDocument/2006/relationships/image" Target="../media/image45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9.tmp"/><Relationship Id="rId7" Type="http://schemas.openxmlformats.org/officeDocument/2006/relationships/image" Target="../media/image13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Relationship Id="rId9" Type="http://schemas.openxmlformats.org/officeDocument/2006/relationships/image" Target="../media/image1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deconv-checkerboard/" TargetMode="External"/><Relationship Id="rId3" Type="http://schemas.openxmlformats.org/officeDocument/2006/relationships/image" Target="../media/image18.tmp"/><Relationship Id="rId7" Type="http://schemas.openxmlformats.org/officeDocument/2006/relationships/image" Target="../media/image22.tmp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81264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Semantic image segmentation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702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03B39-C214-7A68-6912-80BAF63F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v1, v2, …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3A733D-A66D-B4EB-2CE6-2CADCAEC8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4" y="2374083"/>
            <a:ext cx="5188737" cy="26239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21C945-E94F-15BA-7471-4EBFE6D8B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396" y="2306706"/>
            <a:ext cx="5737800" cy="26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E6479-5A04-C6CF-7882-B090F907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</a:t>
            </a:r>
            <a:r>
              <a:rPr lang="en-US" dirty="0"/>
              <a:t> v3+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D82C80-22BC-37C6-8C7D-2FD742F3E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24" y="2161515"/>
            <a:ext cx="8335477" cy="32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6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7CF7D-574B-AFFB-CC0D-ADA81FED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Depth-wise separable convolution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96A91B-CB45-13FC-FD52-3935E473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00" y="2332224"/>
            <a:ext cx="2812566" cy="29300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64DC83-B498-BD60-E12E-81D2A887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3" y="2421454"/>
            <a:ext cx="1371670" cy="23115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FBEE82-6EF6-21B9-0610-A762C2D3D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78" y="2332224"/>
            <a:ext cx="2552831" cy="3797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9349C7-FB52-C441-DE88-3C1BA21DDEC2}"/>
              </a:ext>
            </a:extLst>
          </p:cNvPr>
          <p:cNvSpPr txBox="1"/>
          <p:nvPr/>
        </p:nvSpPr>
        <p:spPr>
          <a:xfrm>
            <a:off x="529389" y="1755696"/>
            <a:ext cx="204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convolution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0CEE3-EFCB-1702-88B4-47A65757482D}"/>
              </a:ext>
            </a:extLst>
          </p:cNvPr>
          <p:cNvSpPr txBox="1"/>
          <p:nvPr/>
        </p:nvSpPr>
        <p:spPr>
          <a:xfrm>
            <a:off x="3522035" y="1755696"/>
            <a:ext cx="241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Depth-wise convolution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9C349-3FFF-9B5D-512D-DA1CF628D930}"/>
              </a:ext>
            </a:extLst>
          </p:cNvPr>
          <p:cNvSpPr txBox="1"/>
          <p:nvPr/>
        </p:nvSpPr>
        <p:spPr>
          <a:xfrm>
            <a:off x="6966273" y="1755696"/>
            <a:ext cx="338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Depth-wise separable convolution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B0AD9-2EF1-2583-DE8A-0E896777DEA7}"/>
              </a:ext>
            </a:extLst>
          </p:cNvPr>
          <p:cNvSpPr txBox="1"/>
          <p:nvPr/>
        </p:nvSpPr>
        <p:spPr>
          <a:xfrm>
            <a:off x="168026" y="5524886"/>
            <a:ext cx="302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No. of params for 3 output channels: 3*(3*3*3)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65239-913D-93C1-FA65-2C9CB8EAE78F}"/>
              </a:ext>
            </a:extLst>
          </p:cNvPr>
          <p:cNvSpPr txBox="1"/>
          <p:nvPr/>
        </p:nvSpPr>
        <p:spPr>
          <a:xfrm>
            <a:off x="3461760" y="5535306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params: 3*3*3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3F6A0-89BB-DC36-43C7-83F093EEFDCB}"/>
              </a:ext>
            </a:extLst>
          </p:cNvPr>
          <p:cNvSpPr txBox="1"/>
          <p:nvPr/>
        </p:nvSpPr>
        <p:spPr>
          <a:xfrm>
            <a:off x="6083166" y="6308209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 of params for 3 output channels: 3*3*3 + 3*(3*1)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683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10C99-6204-6F54-25DA-E6E0B8FA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2835E-DE81-2547-949D-F634B5B7F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architectural ideas:</a:t>
            </a:r>
          </a:p>
          <a:p>
            <a:pPr lvl="1"/>
            <a:r>
              <a:rPr lang="en-US" sz="2800" dirty="0"/>
              <a:t>Encoder-decoder structure with connections on different resolution levels</a:t>
            </a:r>
          </a:p>
          <a:p>
            <a:pPr lvl="1"/>
            <a:r>
              <a:rPr lang="en-US" sz="2800" dirty="0"/>
              <a:t>Spatial pyramid pooling or </a:t>
            </a:r>
            <a:r>
              <a:rPr lang="en-US" sz="2800" dirty="0" err="1"/>
              <a:t>Atrous</a:t>
            </a:r>
            <a:r>
              <a:rPr lang="en-US" sz="2800" dirty="0"/>
              <a:t> spatial pyramid pooling for analyzing images on different scales and better consider global context</a:t>
            </a:r>
          </a:p>
          <a:p>
            <a:pPr lvl="1"/>
            <a:r>
              <a:rPr lang="en-US" sz="2800" dirty="0"/>
              <a:t>Depth-wise separable convolutions for a smaller number of parameters and faster computations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9842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0F89-123E-673F-DAB5-0700F66AF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Segment Anything</a:t>
            </a:r>
            <a:r>
              <a:rPr lang="ru-RU" dirty="0"/>
              <a:t> </a:t>
            </a:r>
            <a:r>
              <a:rPr lang="en-GB" dirty="0"/>
              <a:t>Model for interactive segmentation (SAM, 2023)</a:t>
            </a:r>
            <a:endParaRPr lang="de-DE" dirty="0"/>
          </a:p>
        </p:txBody>
      </p:sp>
      <p:pic>
        <p:nvPicPr>
          <p:cNvPr id="9" name="Content Placeholder 8" descr="A diagram of a model of cat&#10;&#10;Description automatically generated">
            <a:extLst>
              <a:ext uri="{FF2B5EF4-FFF2-40B4-BE49-F238E27FC236}">
                <a16:creationId xmlns:a16="http://schemas.microsoft.com/office/drawing/2014/main" id="{A0325FBB-8A59-214A-B257-BB02AB94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34" y="2391794"/>
            <a:ext cx="4311718" cy="3164984"/>
          </a:xfrm>
        </p:spPr>
      </p:pic>
      <p:pic>
        <p:nvPicPr>
          <p:cNvPr id="11" name="Picture 10" descr="A collage of images of a bird&#10;&#10;Description automatically generated">
            <a:extLst>
              <a:ext uri="{FF2B5EF4-FFF2-40B4-BE49-F238E27FC236}">
                <a16:creationId xmlns:a16="http://schemas.microsoft.com/office/drawing/2014/main" id="{B5B346BD-8F03-565A-693E-668842520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52" y="1732888"/>
            <a:ext cx="4534293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E6E5EE1-707E-57AD-86C6-8912F95368A9}"/>
              </a:ext>
            </a:extLst>
          </p:cNvPr>
          <p:cNvSpPr txBox="1">
            <a:spLocks/>
          </p:cNvSpPr>
          <p:nvPr/>
        </p:nvSpPr>
        <p:spPr>
          <a:xfrm>
            <a:off x="1899387" y="20715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Object detection on images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8917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D1499A-32E7-F10F-C3EB-61A35D8C0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33" y="1806191"/>
            <a:ext cx="5855001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1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0FAE1-96EF-DFEA-79ED-0C2F292F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quality measure </a:t>
            </a:r>
            <a:r>
              <a:rPr lang="en-US" dirty="0" err="1"/>
              <a:t>mAP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AEA7ACC-F242-75E0-9287-970DAD099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340" y="1582379"/>
            <a:ext cx="4953255" cy="214006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11DC39-A7D7-5038-F9FC-EE9CA3C4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5" y="1842267"/>
            <a:ext cx="4813547" cy="15304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6CCC65-65CB-FD7E-8A62-45EE8D0F2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01" y="4081113"/>
            <a:ext cx="5167894" cy="22934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AE7991-0027-910E-EC53-050048C4B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80" y="4042136"/>
            <a:ext cx="5711557" cy="23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3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48EB1-612B-A0AB-6CA6-8D04551E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(2013)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FC5DD-C6C7-B9DC-820D-1E802F36F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54" y="2021303"/>
            <a:ext cx="9971946" cy="36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2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756FB6-D4C1-3627-755D-697F8C9C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(2013)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2343EF-D4A5-BD6D-B2E7-6F79E8F2A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26" y="3367283"/>
            <a:ext cx="5390147" cy="3291753"/>
          </a:xfr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314B95-760C-8BCD-F880-58EA5DEE8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74" y="3721300"/>
            <a:ext cx="2584583" cy="2482978"/>
          </a:xfrm>
          <a:prstGeom prst="rect">
            <a:avLst/>
          </a:prstGeom>
        </p:spPr>
      </p:pic>
      <p:sp>
        <p:nvSpPr>
          <p:cNvPr id="8" name="Объект 10">
            <a:extLst>
              <a:ext uri="{FF2B5EF4-FFF2-40B4-BE49-F238E27FC236}">
                <a16:creationId xmlns:a16="http://schemas.microsoft.com/office/drawing/2014/main" id="{58DFD79C-24E9-19F1-19BE-C590E974287F}"/>
              </a:ext>
            </a:extLst>
          </p:cNvPr>
          <p:cNvSpPr txBox="1">
            <a:spLocks/>
          </p:cNvSpPr>
          <p:nvPr/>
        </p:nvSpPr>
        <p:spPr>
          <a:xfrm>
            <a:off x="1252085" y="1498182"/>
            <a:ext cx="10515600" cy="1930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Training</a:t>
            </a:r>
            <a:r>
              <a:rPr lang="ru-RU" dirty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1) Generation of region proposals using Selective Search</a:t>
            </a:r>
          </a:p>
          <a:p>
            <a:pPr marL="0" indent="0">
              <a:buNone/>
            </a:pPr>
            <a:r>
              <a:rPr lang="en-US" dirty="0"/>
              <a:t>2) Training classifiers and regressors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17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CF7A3-7218-454F-1466-1E0D81DA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image segmentation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FA5CB3-C129-1B9B-DC8B-4BD0DC76E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5" y="2098406"/>
            <a:ext cx="5213679" cy="37189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DE3C5A-B353-8EE7-9EC9-ECB6332B6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4" y="2371844"/>
            <a:ext cx="4700337" cy="31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5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E24DE-3ABF-BAEA-219E-2D6E77F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(2013)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1ED414-DA36-C9B4-996E-C9A60A6EE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Inference</a:t>
            </a:r>
            <a:r>
              <a:rPr lang="ru-RU" dirty="0"/>
              <a:t>:</a:t>
            </a:r>
          </a:p>
          <a:p>
            <a:pPr marL="514350" indent="-514350">
              <a:buAutoNum type="arabicParenR"/>
            </a:pPr>
            <a:r>
              <a:rPr lang="en-US" dirty="0"/>
              <a:t>Generate region proposals</a:t>
            </a:r>
            <a:endParaRPr lang="ru-RU" dirty="0"/>
          </a:p>
          <a:p>
            <a:pPr marL="514350" indent="-514350">
              <a:buAutoNum type="arabicParenR"/>
            </a:pPr>
            <a:r>
              <a:rPr lang="en-US" dirty="0"/>
              <a:t>For each region find class probabilities and regression correction coefficients</a:t>
            </a:r>
            <a:endParaRPr lang="ru-RU" dirty="0"/>
          </a:p>
          <a:p>
            <a:pPr marL="514350" indent="-514350">
              <a:buAutoNum type="arabicParenR"/>
            </a:pPr>
            <a:r>
              <a:rPr lang="en-US" dirty="0"/>
              <a:t>For each class make greedy non-maximum suppression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96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BE796-AB85-20DC-D335-479F0B3C7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BC4D4A0-B587-AB2D-C3CF-BC0ED83B6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46" y="3003322"/>
            <a:ext cx="8852939" cy="3579072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22B4269-0FAC-3E5E-3C06-8FE0791FC06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Main idea</a:t>
            </a:r>
            <a:r>
              <a:rPr lang="ru-RU" dirty="0"/>
              <a:t>: </a:t>
            </a:r>
            <a:r>
              <a:rPr lang="en-US" dirty="0"/>
              <a:t>CNN is applied for each image only once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Training in one stage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77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629CD-42B1-20A0-2EA7-2792AC28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CB37E69-80BB-6F3A-6D64-55FEB2557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8" y="3301463"/>
            <a:ext cx="2585864" cy="269980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036AD3-42F7-3764-4E41-5FB32FC3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0" y="3291838"/>
            <a:ext cx="2616227" cy="272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4F2760-DBA7-6855-2964-560197453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41" y="3287197"/>
            <a:ext cx="2616227" cy="272734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6AD8D5-B44D-5174-E8F7-2F4D6AB45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809" y="3904703"/>
            <a:ext cx="1454225" cy="1492327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EEC0CC57-52A6-4177-487A-2EE0A025D0D4}"/>
              </a:ext>
            </a:extLst>
          </p:cNvPr>
          <p:cNvSpPr txBox="1">
            <a:spLocks/>
          </p:cNvSpPr>
          <p:nvPr/>
        </p:nvSpPr>
        <p:spPr>
          <a:xfrm>
            <a:off x="770306" y="1609837"/>
            <a:ext cx="10515600" cy="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Finding fixed-sized vector for each </a:t>
            </a:r>
            <a:r>
              <a:rPr lang="en-US" dirty="0" err="1"/>
              <a:t>RoI</a:t>
            </a:r>
            <a:endParaRPr lang="ru-RU" dirty="0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17C3639-86E7-2D68-9B3F-BDE85B90E2D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097322" y="4651364"/>
            <a:ext cx="384058" cy="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E97E353-A026-C955-E5DA-525B20DBBD7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097607" y="4650868"/>
            <a:ext cx="348634" cy="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F689BC5-1273-7C61-4A40-4D88F920D0A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9062468" y="4650867"/>
            <a:ext cx="3173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44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02114-3C0C-B937-78FA-BCEF5ACF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5A41C7-8CC0-93E3-2ABE-E70D2D8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7" y="1588655"/>
            <a:ext cx="4918637" cy="489297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0350C7-0340-AFB2-7F0B-21A71EFF1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63" y="2204186"/>
            <a:ext cx="5366254" cy="32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08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B35B7-E4FE-B707-758B-7325F444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(2015)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449540-09BA-DF70-CB98-2CDFE01D1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RPN training:</a:t>
            </a:r>
          </a:p>
          <a:p>
            <a:pPr marL="514350" indent="-514350">
              <a:buAutoNum type="arabicParenR"/>
            </a:pPr>
            <a:r>
              <a:rPr lang="en-US" dirty="0"/>
              <a:t>Find all anchors</a:t>
            </a:r>
            <a:endParaRPr lang="ru-RU" dirty="0"/>
          </a:p>
          <a:p>
            <a:pPr marL="514350" indent="-514350">
              <a:buAutoNum type="arabicParenR"/>
            </a:pPr>
            <a:r>
              <a:rPr lang="en-US" dirty="0"/>
              <a:t>Skip/truncate anchors intersecting image boundaries</a:t>
            </a:r>
          </a:p>
          <a:p>
            <a:pPr marL="514350" indent="-514350">
              <a:buAutoNum type="arabicParenR"/>
            </a:pPr>
            <a:r>
              <a:rPr lang="en-US" dirty="0"/>
              <a:t>Determine positive and negative anchors using </a:t>
            </a:r>
            <a:r>
              <a:rPr lang="en-US" dirty="0" err="1"/>
              <a:t>IoU</a:t>
            </a:r>
            <a:r>
              <a:rPr lang="en-US" dirty="0"/>
              <a:t> with true bounding boxes</a:t>
            </a:r>
          </a:p>
          <a:p>
            <a:pPr marL="514350" indent="-514350">
              <a:buAutoNum type="arabicParenR"/>
            </a:pPr>
            <a:r>
              <a:rPr lang="en-US" dirty="0"/>
              <a:t>Train object presence classifier and </a:t>
            </a:r>
            <a:r>
              <a:rPr lang="en-US" dirty="0" err="1"/>
              <a:t>bbox</a:t>
            </a:r>
            <a:r>
              <a:rPr lang="en-US" dirty="0"/>
              <a:t> regressor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RPN testing:</a:t>
            </a:r>
            <a:endParaRPr lang="ru-RU" dirty="0"/>
          </a:p>
          <a:p>
            <a:pPr marL="514350" indent="-514350">
              <a:buAutoNum type="arabicParenR"/>
            </a:pPr>
            <a:r>
              <a:rPr lang="en-US" dirty="0"/>
              <a:t>Predict regions</a:t>
            </a:r>
          </a:p>
          <a:p>
            <a:pPr marL="514350" indent="-514350">
              <a:buAutoNum type="arabicParenR"/>
            </a:pPr>
            <a:r>
              <a:rPr lang="en-US" dirty="0"/>
              <a:t>Apply greedy non-maximum suppression</a:t>
            </a:r>
            <a:endParaRPr lang="ru-RU" dirty="0"/>
          </a:p>
          <a:p>
            <a:pPr marL="514350" indent="-514350">
              <a:buAutoNum type="arabicParenR"/>
            </a:pPr>
            <a:r>
              <a:rPr lang="en-US" dirty="0"/>
              <a:t>Select top</a:t>
            </a:r>
            <a:r>
              <a:rPr lang="ru-RU" dirty="0"/>
              <a:t> </a:t>
            </a:r>
            <a:r>
              <a:rPr lang="en-US" dirty="0"/>
              <a:t>2000/</a:t>
            </a:r>
            <a:r>
              <a:rPr lang="ru-RU" dirty="0"/>
              <a:t>300 </a:t>
            </a:r>
            <a:r>
              <a:rPr lang="en-US" dirty="0"/>
              <a:t>by object presence probability</a:t>
            </a:r>
            <a:endParaRPr lang="ru-RU" dirty="0"/>
          </a:p>
          <a:p>
            <a:pPr marL="514350" indent="-514350">
              <a:buAutoNum type="arabicParenR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6356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49F5A-3E9C-248E-B1DB-29AFB6EC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(2015)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2A9824B-BABF-F6AE-C163-CCC95435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52" y="1742174"/>
            <a:ext cx="7884180" cy="4673700"/>
          </a:xfrm>
        </p:spPr>
      </p:pic>
    </p:spTree>
    <p:extLst>
      <p:ext uri="{BB962C8B-B14F-4D97-AF65-F5344CB8AC3E}">
        <p14:creationId xmlns:p14="http://schemas.microsoft.com/office/powerpoint/2010/main" val="5797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29F10D-3C0E-E470-31DF-33DCE2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time speed for R-CNN family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5792F6-E4D5-E3B5-8BE3-FECD228E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01" y="2103475"/>
            <a:ext cx="7445791" cy="38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9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83689-4097-8E74-71ED-B836C817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</a:t>
            </a:r>
            <a:r>
              <a:rPr lang="ru-RU" dirty="0"/>
              <a:t> </a:t>
            </a:r>
            <a:r>
              <a:rPr lang="en-US" dirty="0"/>
              <a:t>Feature Pyramid Network (FPN) to</a:t>
            </a:r>
            <a:r>
              <a:rPr lang="ru-RU" dirty="0"/>
              <a:t> </a:t>
            </a:r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4643BC-D347-0733-F765-8B9A926C8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40" y="2651285"/>
            <a:ext cx="3242430" cy="2481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AE2181-4301-8CBA-B470-DF1F3D9C6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34" y="1809549"/>
            <a:ext cx="5490185" cy="462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17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E8BD-4477-8706-0416-0D8C96D2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YOLO v1, v2, …, v10</a:t>
            </a:r>
            <a:endParaRPr lang="de-DE" dirty="0"/>
          </a:p>
        </p:txBody>
      </p:sp>
      <p:pic>
        <p:nvPicPr>
          <p:cNvPr id="5" name="Picture 4" descr="A diagram of a dog and a bicycle">
            <a:extLst>
              <a:ext uri="{FF2B5EF4-FFF2-40B4-BE49-F238E27FC236}">
                <a16:creationId xmlns:a16="http://schemas.microsoft.com/office/drawing/2014/main" id="{CD088C49-E8E8-74A3-B677-A0502A9B0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4" y="1902470"/>
            <a:ext cx="6145780" cy="4029919"/>
          </a:xfrm>
          <a:prstGeom prst="rect">
            <a:avLst/>
          </a:prstGeom>
        </p:spPr>
      </p:pic>
      <p:pic>
        <p:nvPicPr>
          <p:cNvPr id="7" name="Picture 6" descr="A diagram of a diagram of a box&#10;&#10;Description automatically generated with medium confidence">
            <a:extLst>
              <a:ext uri="{FF2B5EF4-FFF2-40B4-BE49-F238E27FC236}">
                <a16:creationId xmlns:a16="http://schemas.microsoft.com/office/drawing/2014/main" id="{E63D2629-4D58-CDE6-3FA0-E43321338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2709281"/>
            <a:ext cx="5376354" cy="21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8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863EDD-0D86-F8A2-1063-6E381540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(2016)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69D763-09CA-86BE-8032-859D4CC74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25" y="1366788"/>
            <a:ext cx="6291750" cy="236421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18A104-9568-1741-2BED-C7DEE9FF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39" y="4004110"/>
            <a:ext cx="8909184" cy="26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94B87-ABD2-3993-4D45-1CC136BB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image segmentation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309730-FFDC-169A-6F48-FC76C2EF1B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7" y="1541705"/>
            <a:ext cx="3772301" cy="23531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48B97F-472C-1830-A66F-96F3F60D5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7" y="4358899"/>
            <a:ext cx="5474851" cy="20188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B7C1D5-ACD7-CF5B-4137-BB57AEC19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82" y="1436302"/>
            <a:ext cx="4891940" cy="37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29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B6C21-108E-C898-1EDF-087C808E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RetinaNet</a:t>
            </a:r>
            <a:r>
              <a:rPr lang="en-US" dirty="0"/>
              <a:t> (2017)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27EDC7-0BC6-185E-3D09-971EC3CD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272" y="1309034"/>
            <a:ext cx="9289455" cy="2524136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F9AD0D-6C29-CD08-E82B-91F47BBC4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03" y="3975235"/>
            <a:ext cx="4420679" cy="2776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07CAD-FF59-7884-FE5E-55AC7C0DD934}"/>
              </a:ext>
            </a:extLst>
          </p:cNvPr>
          <p:cNvSpPr txBox="1"/>
          <p:nvPr/>
        </p:nvSpPr>
        <p:spPr>
          <a:xfrm>
            <a:off x="2582488" y="4315414"/>
            <a:ext cx="137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Focal loss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3054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955B3-D8C7-B029-DF01-F4D3C4CC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3221B4-01B0-30B1-8592-18FC4250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26" y="1749139"/>
            <a:ext cx="8430488" cy="45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83587-B6DF-0702-45F4-62B221CC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EAEB69-ED1F-9FD7-04A3-D22D981CB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6" y="2194960"/>
            <a:ext cx="8115676" cy="3666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E0D975-EE86-A126-D011-9A5F9C1B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37" y="2410148"/>
            <a:ext cx="1952030" cy="19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8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76B349F-4455-294D-5CDB-1599DEA80C78}"/>
              </a:ext>
            </a:extLst>
          </p:cNvPr>
          <p:cNvSpPr txBox="1">
            <a:spLocks/>
          </p:cNvSpPr>
          <p:nvPr/>
        </p:nvSpPr>
        <p:spPr>
          <a:xfrm>
            <a:off x="1591275" y="20715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/>
              <a:t>Image style transfer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2226444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6AA2-1913-1B8E-E754-F21AD36B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style transfer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3580-6C11-278E-EF3F-06ED68E9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Inputs: content image, style image</a:t>
            </a:r>
          </a:p>
          <a:p>
            <a:r>
              <a:rPr lang="en-GB" dirty="0"/>
              <a:t>Output: stylized image</a:t>
            </a:r>
            <a:endParaRPr lang="de-DE" dirty="0"/>
          </a:p>
        </p:txBody>
      </p:sp>
      <p:pic>
        <p:nvPicPr>
          <p:cNvPr id="4" name="Picture 3" descr="A collage of a painting of a building">
            <a:extLst>
              <a:ext uri="{FF2B5EF4-FFF2-40B4-BE49-F238E27FC236}">
                <a16:creationId xmlns:a16="http://schemas.microsoft.com/office/drawing/2014/main" id="{D085CC4F-BBA8-E07F-A305-49FB48EF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36" y="1436754"/>
            <a:ext cx="5551328" cy="47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7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2270-F41B-CDCC-4EAD-AA56E19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Optimization-based ST (</a:t>
            </a:r>
            <a:r>
              <a:rPr lang="en-GB" dirty="0" err="1"/>
              <a:t>Gatys</a:t>
            </a:r>
            <a:r>
              <a:rPr lang="en-GB" dirty="0"/>
              <a:t> et al., 2015)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5EAA3-DFF0-2F74-45F9-EAE5143AC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convolutional neural network (VGG)</a:t>
            </a:r>
          </a:p>
          <a:p>
            <a:r>
              <a:rPr lang="en-GB" dirty="0"/>
              <a:t>Content is reconstructed from activations on different layers</a:t>
            </a:r>
          </a:p>
          <a:p>
            <a:r>
              <a:rPr lang="en-GB" dirty="0"/>
              <a:t>Style is reconstructed from correlation of its activations on different layers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114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F0E7-C7E2-3371-21C8-566E6B56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Optimization-based ST</a:t>
            </a:r>
            <a:endParaRPr lang="de-DE" dirty="0"/>
          </a:p>
        </p:txBody>
      </p:sp>
      <p:pic>
        <p:nvPicPr>
          <p:cNvPr id="5" name="Picture 4" descr="A white background with black text and symbols&#10;&#10;Description automatically generated">
            <a:extLst>
              <a:ext uri="{FF2B5EF4-FFF2-40B4-BE49-F238E27FC236}">
                <a16:creationId xmlns:a16="http://schemas.microsoft.com/office/drawing/2014/main" id="{03A662FF-2E7D-DA48-7498-1DEEDDAC7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6531"/>
            <a:ext cx="7926430" cy="47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95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DB78-8B5F-2147-C9E2-1E577947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Optimization-based ST</a:t>
            </a:r>
            <a:endParaRPr lang="de-DE" dirty="0"/>
          </a:p>
        </p:txBody>
      </p:sp>
      <p:pic>
        <p:nvPicPr>
          <p:cNvPr id="5" name="Picture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EF13D0E9-D731-16B5-2669-A5C64D583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558"/>
            <a:ext cx="9381242" cy="2602538"/>
          </a:xfrm>
          <a:prstGeom prst="rect">
            <a:avLst/>
          </a:prstGeom>
        </p:spPr>
      </p:pic>
      <p:pic>
        <p:nvPicPr>
          <p:cNvPr id="7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B5ED2A43-095D-835E-4760-E44381F30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82727"/>
            <a:ext cx="7639878" cy="1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63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0F28-97AB-E50C-8EDD-B93DCEDA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Optimization-based ST</a:t>
            </a:r>
            <a:endParaRPr lang="de-DE" dirty="0"/>
          </a:p>
        </p:txBody>
      </p:sp>
      <p:pic>
        <p:nvPicPr>
          <p:cNvPr id="5" name="Picture 4" descr="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35A0CE58-3DE1-3A1E-744F-1517412B0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74" y="1408175"/>
            <a:ext cx="7453469" cy="53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2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3C8D-0D60-941D-0A65-F94DA5B3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9710" cy="1325563"/>
          </a:xfrm>
        </p:spPr>
        <p:txBody>
          <a:bodyPr/>
          <a:lstStyle/>
          <a:p>
            <a:r>
              <a:rPr lang="en-GB" dirty="0"/>
              <a:t>Transformation-based ST</a:t>
            </a:r>
            <a:r>
              <a:rPr lang="ru-RU" dirty="0"/>
              <a:t> (</a:t>
            </a:r>
            <a:r>
              <a:rPr lang="en-GB" dirty="0"/>
              <a:t>Johnson et al., 2016)</a:t>
            </a:r>
            <a:endParaRPr lang="de-DE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4ADAB63-44D9-0BB4-4A47-1B2E1EAFE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51" y="2377006"/>
            <a:ext cx="9676898" cy="36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9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16B53-DAA2-0B07-67BD-E8A29FF0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r>
              <a:rPr lang="en-US" dirty="0"/>
              <a:t> (2015)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F54484-E49A-BC72-A911-DA7F2FBE9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0" y="1509774"/>
            <a:ext cx="9340037" cy="26993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982E2E-B803-CAE0-C805-7F26A51B5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34" y="4427051"/>
            <a:ext cx="3967466" cy="23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20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FA72-3FA3-0E1D-7AC8-4C98ECE4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Transformation-based ST</a:t>
            </a:r>
            <a:endParaRPr lang="de-DE" dirty="0"/>
          </a:p>
        </p:txBody>
      </p:sp>
      <p:pic>
        <p:nvPicPr>
          <p:cNvPr id="5" name="Picture 4" descr="A table with numbers and a few letters&#10;&#10;Description automatically generated with medium confidence">
            <a:extLst>
              <a:ext uri="{FF2B5EF4-FFF2-40B4-BE49-F238E27FC236}">
                <a16:creationId xmlns:a16="http://schemas.microsoft.com/office/drawing/2014/main" id="{A189968B-0224-123B-7417-A90DC3032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98" y="2826262"/>
            <a:ext cx="8997688" cy="21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2725D0-35D7-8598-45CA-5C459524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 for semantic segmentation</a:t>
            </a:r>
            <a:endParaRPr lang="ru-RU" dirty="0"/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D8BC716B-14AA-3DDF-6F96-105EFA140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9" y="1564101"/>
            <a:ext cx="4640202" cy="200480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92F75-0DB0-04D4-9D4A-35E9442857AA}"/>
              </a:ext>
            </a:extLst>
          </p:cNvPr>
          <p:cNvSpPr txBox="1"/>
          <p:nvPr/>
        </p:nvSpPr>
        <p:spPr>
          <a:xfrm>
            <a:off x="289558" y="1857675"/>
            <a:ext cx="606129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Problem: separate segments may be very imbalanced in size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15392F-9C77-06A5-BB74-DF264EF7F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2411243"/>
            <a:ext cx="5673343" cy="3693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8A9651-1F12-2941-2ED4-E0B460BCE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70" y="2849096"/>
            <a:ext cx="6903660" cy="3693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43943C-2370-BAB2-E393-F8DB302A6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" y="3219788"/>
            <a:ext cx="5052838" cy="514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9359BF-95DF-49A8-2EA3-26E63D482547}"/>
              </a:ext>
            </a:extLst>
          </p:cNvPr>
          <p:cNvSpPr txBox="1"/>
          <p:nvPr/>
        </p:nvSpPr>
        <p:spPr>
          <a:xfrm>
            <a:off x="274770" y="3918803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9DC2490-7415-6F5C-5CB6-BA1B0E69F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87" y="4594206"/>
            <a:ext cx="7466995" cy="8758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2E6530-1D95-5D0A-B629-FF555890E616}"/>
              </a:ext>
            </a:extLst>
          </p:cNvPr>
          <p:cNvSpPr txBox="1"/>
          <p:nvPr/>
        </p:nvSpPr>
        <p:spPr>
          <a:xfrm>
            <a:off x="289557" y="4803844"/>
            <a:ext cx="902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Testing: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54F7A94-400B-1C1D-93F5-75F8F76F80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88" y="5458442"/>
            <a:ext cx="8384875" cy="71192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7367D72-009F-DE45-3233-4AF9267E3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01" y="3801268"/>
            <a:ext cx="3507272" cy="6863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DD837D6-E4FF-9D21-9B00-59BE3616E2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35" y="3722486"/>
            <a:ext cx="4242947" cy="8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0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B97FC-94F4-8134-CA7D-5BE1140F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(2015)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CB529D-2D6B-5520-5A43-1C9CB182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01" y="1622033"/>
            <a:ext cx="7261596" cy="48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6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3147A-C705-9B18-8EBC-50AE6254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up-scale transforms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8C8B51-A5B2-8989-DE69-7ED34928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5" y="1690688"/>
            <a:ext cx="2071074" cy="2323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4B365-B829-6B2C-BE82-9FA4C84A03BB}"/>
              </a:ext>
            </a:extLst>
          </p:cNvPr>
          <p:cNvSpPr txBox="1"/>
          <p:nvPr/>
        </p:nvSpPr>
        <p:spPr>
          <a:xfrm>
            <a:off x="352799" y="4523875"/>
            <a:ext cx="4954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Transposed convolutions: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has learnable parameters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slow to compute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may lead sometimes to checkerboard patterns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61EAC3-37BF-9073-B529-F14515409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66" y="1504032"/>
            <a:ext cx="3574373" cy="1763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E7BFC-A315-9B44-864F-0BA0CED79739}"/>
              </a:ext>
            </a:extLst>
          </p:cNvPr>
          <p:cNvSpPr txBox="1"/>
          <p:nvPr/>
        </p:nvSpPr>
        <p:spPr>
          <a:xfrm>
            <a:off x="9147736" y="1504032"/>
            <a:ext cx="311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Neighbors upscaling: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parameters, fast to compute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blocky result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CE94B4-D2BF-3237-75DC-C88638671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340" y="3395781"/>
            <a:ext cx="3623300" cy="18535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E6E440-C842-E2B6-C36A-6B414D5472C3}"/>
              </a:ext>
            </a:extLst>
          </p:cNvPr>
          <p:cNvSpPr txBox="1"/>
          <p:nvPr/>
        </p:nvSpPr>
        <p:spPr>
          <a:xfrm>
            <a:off x="9147736" y="3426344"/>
            <a:ext cx="3269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Bilinear interpolation: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parameters, fast to compute, can both upscale and downscale the result</a:t>
            </a:r>
          </a:p>
          <a:p>
            <a:pPr marL="285750" indent="-285750">
              <a:buFontTx/>
              <a:buChar char="-"/>
            </a:pPr>
            <a:r>
              <a:rPr lang="en-US" dirty="0"/>
              <a:t>Usually shows good results 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D5EDD9-C3D8-AD53-FC05-1DD35DFF8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74" y="1671101"/>
            <a:ext cx="1528272" cy="28527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7B32F9E-38A2-08BF-E6E0-2298E1744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4" y="5810721"/>
            <a:ext cx="3908164" cy="95543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2FCC9E-592D-FA54-F262-DABE46E1C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41" y="5351057"/>
            <a:ext cx="2749821" cy="1038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C1D182-81C3-E0D8-895E-0022B9007DD7}"/>
              </a:ext>
            </a:extLst>
          </p:cNvPr>
          <p:cNvSpPr txBox="1"/>
          <p:nvPr/>
        </p:nvSpPr>
        <p:spPr>
          <a:xfrm>
            <a:off x="6361701" y="6425961"/>
            <a:ext cx="362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hlinkClick r:id="rId8"/>
              </a:rPr>
              <a:t>article</a:t>
            </a:r>
            <a:r>
              <a:rPr lang="en-US" dirty="0"/>
              <a:t> about checkerboard effect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18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B938F-5DE2-85FE-78A7-1B3F0362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LinkNet</a:t>
            </a:r>
            <a:r>
              <a:rPr lang="en-US" dirty="0"/>
              <a:t> (2017)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DF23A6-9E5A-16D8-336E-93F75DE4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39678" cy="47417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59EFB1-3782-8743-59DB-D5EA7248E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9307"/>
            <a:ext cx="2451234" cy="42896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F0320D-EF39-8BAD-7726-14102AB9F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34" y="2900737"/>
            <a:ext cx="2055674" cy="2258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F9D350-18FF-C485-DB56-99437B7B514C}"/>
              </a:ext>
            </a:extLst>
          </p:cNvPr>
          <p:cNvSpPr txBox="1"/>
          <p:nvPr/>
        </p:nvSpPr>
        <p:spPr>
          <a:xfrm>
            <a:off x="6569007" y="6063079"/>
            <a:ext cx="150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 block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502A3-2556-B493-D2CB-0AB0EF66919E}"/>
              </a:ext>
            </a:extLst>
          </p:cNvPr>
          <p:cNvSpPr txBox="1"/>
          <p:nvPr/>
        </p:nvSpPr>
        <p:spPr>
          <a:xfrm>
            <a:off x="9686338" y="5476775"/>
            <a:ext cx="15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 block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13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2688D-2E5B-E7DB-1AE1-6EFEE3A1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PSPNet</a:t>
            </a:r>
            <a:r>
              <a:rPr lang="en-US" dirty="0"/>
              <a:t> (2016)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04B6B-DA64-BEC4-9468-D40D366A9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2" y="2021308"/>
            <a:ext cx="10889553" cy="30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47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478</Words>
  <Application>Microsoft Office PowerPoint</Application>
  <PresentationFormat>Широкоэкранный</PresentationFormat>
  <Paragraphs>94</Paragraphs>
  <Slides>40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Тема Office</vt:lpstr>
      <vt:lpstr>Semantic image segmentation</vt:lpstr>
      <vt:lpstr>Semantic image segmentation</vt:lpstr>
      <vt:lpstr>Semantic image segmentation</vt:lpstr>
      <vt:lpstr>SegNet (2015)</vt:lpstr>
      <vt:lpstr>Measuring performance for semantic segmentation</vt:lpstr>
      <vt:lpstr>U-net (2015)</vt:lpstr>
      <vt:lpstr>Different up-scale transforms</vt:lpstr>
      <vt:lpstr>LinkNet (2017)</vt:lpstr>
      <vt:lpstr>PSPNet (2016)</vt:lpstr>
      <vt:lpstr>DeepLab v1, v2, …</vt:lpstr>
      <vt:lpstr>DeepLab v3+</vt:lpstr>
      <vt:lpstr>Depth-wise separable convolution</vt:lpstr>
      <vt:lpstr>Image segmentation</vt:lpstr>
      <vt:lpstr>Segment Anything Model for interactive segmentation (SAM, 2023)</vt:lpstr>
      <vt:lpstr>Презентация PowerPoint</vt:lpstr>
      <vt:lpstr>Object detection</vt:lpstr>
      <vt:lpstr>Detection quality measure mAP</vt:lpstr>
      <vt:lpstr>R-CNN (2013)</vt:lpstr>
      <vt:lpstr>R-CNN (2013)</vt:lpstr>
      <vt:lpstr>R-CNN (2013)</vt:lpstr>
      <vt:lpstr>Fast R-CNN (2015)</vt:lpstr>
      <vt:lpstr>Fast R-CNN (2015)</vt:lpstr>
      <vt:lpstr>Faster R-CNN (2015)</vt:lpstr>
      <vt:lpstr>Faster R-CNN (2015)</vt:lpstr>
      <vt:lpstr>Faster R-CNN (2015)</vt:lpstr>
      <vt:lpstr>Test time speed for R-CNN family</vt:lpstr>
      <vt:lpstr>Adding Feature Pyramid Network (FPN) to Faster R-CNN</vt:lpstr>
      <vt:lpstr>YOLO v1, v2, …, v10</vt:lpstr>
      <vt:lpstr>SSD (2016)</vt:lpstr>
      <vt:lpstr>RetinaNet (2017)</vt:lpstr>
      <vt:lpstr>Instance segmentation</vt:lpstr>
      <vt:lpstr>Mask R-CNN</vt:lpstr>
      <vt:lpstr>Презентация PowerPoint</vt:lpstr>
      <vt:lpstr>Image style transfer</vt:lpstr>
      <vt:lpstr>Optimization-based ST (Gatys et al., 2015)</vt:lpstr>
      <vt:lpstr>Optimization-based ST</vt:lpstr>
      <vt:lpstr>Optimization-based ST</vt:lpstr>
      <vt:lpstr>Optimization-based ST</vt:lpstr>
      <vt:lpstr>Transformation-based ST (Johnson et al., 2016)</vt:lpstr>
      <vt:lpstr>Transformation-based ST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Николаева</dc:creator>
  <cp:lastModifiedBy>Kropotov, Dmitry</cp:lastModifiedBy>
  <cp:revision>97</cp:revision>
  <dcterms:created xsi:type="dcterms:W3CDTF">2016-07-15T17:21:31Z</dcterms:created>
  <dcterms:modified xsi:type="dcterms:W3CDTF">2024-10-02T10:30:17Z</dcterms:modified>
</cp:coreProperties>
</file>